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3"/>
    <p:sldMasterId id="2147483656" r:id="rId4"/>
    <p:sldMasterId id="2147483659" r:id="rId5"/>
    <p:sldMasterId id="2147483662" r:id="rId6"/>
    <p:sldMasterId id="2147483665" r:id="rId7"/>
    <p:sldMasterId id="2147483667" r:id="rId8"/>
    <p:sldMasterId id="2147483670" r:id="rId9"/>
    <p:sldMasterId id="2147483672" r:id="rId10"/>
    <p:sldMasterId id="2147483675" r:id="rId11"/>
    <p:sldMasterId id="2147483677" r:id="rId12"/>
    <p:sldMasterId id="2147483680" r:id="rId13"/>
    <p:sldMasterId id="2147483683" r:id="rId14"/>
    <p:sldMasterId id="2147483685" r:id="rId15"/>
    <p:sldMasterId id="2147483687" r:id="rId16"/>
    <p:sldMasterId id="2147483690" r:id="rId17"/>
    <p:sldMasterId id="2147483695" r:id="rId18"/>
    <p:sldMasterId id="2147483697" r:id="rId19"/>
  </p:sldMasterIdLst>
  <p:notesMasterIdLst>
    <p:notesMasterId r:id="rId21"/>
  </p:notesMasterIdLst>
  <p:sldIdLst>
    <p:sldId id="3281" r:id="rId20"/>
    <p:sldId id="3470" r:id="rId22"/>
    <p:sldId id="3471" r:id="rId23"/>
    <p:sldId id="3473" r:id="rId24"/>
    <p:sldId id="3474" r:id="rId25"/>
    <p:sldId id="3591" r:id="rId26"/>
    <p:sldId id="3566" r:id="rId27"/>
    <p:sldId id="3567" r:id="rId28"/>
    <p:sldId id="3568" r:id="rId29"/>
    <p:sldId id="3569" r:id="rId30"/>
    <p:sldId id="3571" r:id="rId31"/>
  </p:sldIdLst>
  <p:sldSz cx="12192000" cy="6858000"/>
  <p:notesSz cx="6858000" cy="9144000"/>
  <p:custDataLst>
    <p:tags r:id="rId35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3F0B"/>
    <a:srgbClr val="006C39"/>
    <a:srgbClr val="007E42"/>
    <a:srgbClr val="008646"/>
    <a:srgbClr val="006434"/>
    <a:srgbClr val="8E0309"/>
    <a:srgbClr val="194326"/>
    <a:srgbClr val="FFFFFF"/>
    <a:srgbClr val="E7D7B7"/>
    <a:srgbClr val="D5B9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82" autoAdjust="0"/>
    <p:restoredTop sz="94660"/>
  </p:normalViewPr>
  <p:slideViewPr>
    <p:cSldViewPr snapToGrid="0">
      <p:cViewPr varScale="1">
        <p:scale>
          <a:sx n="54" d="100"/>
          <a:sy n="54" d="100"/>
        </p:scale>
        <p:origin x="84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9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5" Type="http://schemas.openxmlformats.org/officeDocument/2006/relationships/tags" Target="tags/tag18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11.xml"/><Relationship Id="rId30" Type="http://schemas.openxmlformats.org/officeDocument/2006/relationships/slide" Target="slides/slide10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9.xml"/><Relationship Id="rId28" Type="http://schemas.openxmlformats.org/officeDocument/2006/relationships/slide" Target="slides/slide8.xml"/><Relationship Id="rId27" Type="http://schemas.openxmlformats.org/officeDocument/2006/relationships/slide" Target="slides/slide7.xml"/><Relationship Id="rId26" Type="http://schemas.openxmlformats.org/officeDocument/2006/relationships/slide" Target="slides/slide6.xml"/><Relationship Id="rId25" Type="http://schemas.openxmlformats.org/officeDocument/2006/relationships/slide" Target="slides/slide5.xml"/><Relationship Id="rId24" Type="http://schemas.openxmlformats.org/officeDocument/2006/relationships/slide" Target="slides/slide4.xml"/><Relationship Id="rId23" Type="http://schemas.openxmlformats.org/officeDocument/2006/relationships/slide" Target="slides/slide3.xml"/><Relationship Id="rId22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76123E4-4C7F-4FE4-BE3C-67F6514FFE8D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dirty="0"/>
              <a:t>编辑母版文本样式</a:t>
            </a:r>
            <a:endParaRPr lang="zh-CN" altLang="en-US" noProof="0" dirty="0"/>
          </a:p>
          <a:p>
            <a:pPr lvl="1"/>
            <a:r>
              <a:rPr lang="zh-CN" altLang="en-US" noProof="0" dirty="0"/>
              <a:t>第二级</a:t>
            </a:r>
            <a:endParaRPr lang="zh-CN" altLang="en-US" noProof="0" dirty="0"/>
          </a:p>
          <a:p>
            <a:pPr lvl="2"/>
            <a:r>
              <a:rPr lang="zh-CN" altLang="en-US" noProof="0" dirty="0"/>
              <a:t>第三级</a:t>
            </a:r>
            <a:endParaRPr lang="zh-CN" altLang="en-US" noProof="0" dirty="0"/>
          </a:p>
          <a:p>
            <a:pPr lvl="3"/>
            <a:r>
              <a:rPr lang="zh-CN" altLang="en-US" noProof="0" dirty="0"/>
              <a:t>第四级</a:t>
            </a:r>
            <a:endParaRPr lang="zh-CN" altLang="en-US" noProof="0" dirty="0"/>
          </a:p>
          <a:p>
            <a:pPr lvl="4"/>
            <a:r>
              <a:rPr lang="zh-CN" altLang="en-US" noProof="0" dirty="0"/>
              <a:t>第五级</a:t>
            </a:r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1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.png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1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3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4.png"/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4.xml"/></Relationships>
</file>

<file path=ppt/slideLayouts/_rels/slideLayout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5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6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6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6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7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8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8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8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8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8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/>
          <a:srcRect r="25963"/>
          <a:stretch>
            <a:fillRect/>
          </a:stretch>
        </p:blipFill>
        <p:spPr>
          <a:xfrm>
            <a:off x="7191376" y="133072"/>
            <a:ext cx="5028334" cy="65357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3697615" y="4908366"/>
            <a:ext cx="7059690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/>
          <p:cNvGrpSpPr/>
          <p:nvPr userDrawn="1"/>
        </p:nvGrpSpPr>
        <p:grpSpPr>
          <a:xfrm>
            <a:off x="566553" y="2031917"/>
            <a:ext cx="1778298" cy="3243219"/>
            <a:chOff x="611818" y="2031917"/>
            <a:chExt cx="1709547" cy="3117834"/>
          </a:xfrm>
        </p:grpSpPr>
        <p:grpSp>
          <p:nvGrpSpPr>
            <p:cNvPr id="70" name="组合 69"/>
            <p:cNvGrpSpPr/>
            <p:nvPr/>
          </p:nvGrpSpPr>
          <p:grpSpPr>
            <a:xfrm>
              <a:off x="611818" y="2051403"/>
              <a:ext cx="567014" cy="3098348"/>
              <a:chOff x="11305242" y="2003776"/>
              <a:chExt cx="354194" cy="1935432"/>
            </a:xfrm>
            <a:solidFill>
              <a:schemeClr val="bg1">
                <a:alpha val="5000"/>
              </a:schemeClr>
            </a:solidFill>
          </p:grpSpPr>
          <p:sp>
            <p:nvSpPr>
              <p:cNvPr id="85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6" name="Freeform 6"/>
              <p:cNvSpPr/>
              <p:nvPr/>
            </p:nvSpPr>
            <p:spPr bwMode="auto">
              <a:xfrm>
                <a:off x="11382341" y="3639427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7" name="组合 86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9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8" name="组合 87"/>
              <p:cNvGrpSpPr/>
              <p:nvPr/>
            </p:nvGrpSpPr>
            <p:grpSpPr>
              <a:xfrm>
                <a:off x="11380191" y="2640087"/>
                <a:ext cx="214274" cy="229664"/>
                <a:chOff x="3792874" y="3156423"/>
                <a:chExt cx="331330" cy="355128"/>
              </a:xfrm>
              <a:grpFill/>
            </p:grpSpPr>
            <p:sp>
              <p:nvSpPr>
                <p:cNvPr id="8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71" name="组合 70"/>
            <p:cNvGrpSpPr/>
            <p:nvPr userDrawn="1"/>
          </p:nvGrpSpPr>
          <p:grpSpPr>
            <a:xfrm>
              <a:off x="1752713" y="2031917"/>
              <a:ext cx="568652" cy="3091276"/>
              <a:chOff x="1752714" y="2031919"/>
              <a:chExt cx="568653" cy="3091274"/>
            </a:xfrm>
          </p:grpSpPr>
          <p:grpSp>
            <p:nvGrpSpPr>
              <p:cNvPr id="72" name="组合 71"/>
              <p:cNvGrpSpPr/>
              <p:nvPr/>
            </p:nvGrpSpPr>
            <p:grpSpPr>
              <a:xfrm>
                <a:off x="1769227" y="3776579"/>
                <a:ext cx="501270" cy="527572"/>
                <a:chOff x="6113463" y="3541713"/>
                <a:chExt cx="484188" cy="50958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8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/>
              <p:cNvGrpSpPr/>
              <p:nvPr/>
            </p:nvGrpSpPr>
            <p:grpSpPr>
              <a:xfrm>
                <a:off x="1752714" y="2031919"/>
                <a:ext cx="568653" cy="718220"/>
                <a:chOff x="6108700" y="2066926"/>
                <a:chExt cx="549275" cy="69373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8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4" name="组合 73"/>
              <p:cNvGrpSpPr/>
              <p:nvPr/>
            </p:nvGrpSpPr>
            <p:grpSpPr>
              <a:xfrm>
                <a:off x="1855433" y="3075554"/>
                <a:ext cx="381292" cy="328704"/>
                <a:chOff x="6186488" y="2930526"/>
                <a:chExt cx="368300" cy="317500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7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5" name="组合 74"/>
              <p:cNvGrpSpPr/>
              <p:nvPr/>
            </p:nvGrpSpPr>
            <p:grpSpPr>
              <a:xfrm>
                <a:off x="1804180" y="4681015"/>
                <a:ext cx="442058" cy="442178"/>
                <a:chOff x="11893476" y="1994536"/>
                <a:chExt cx="277932" cy="278006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76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5308" cy="27343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2"/>
                <p:cNvSpPr/>
                <p:nvPr/>
              </p:nvSpPr>
              <p:spPr bwMode="auto">
                <a:xfrm>
                  <a:off x="11893476" y="2009127"/>
                  <a:ext cx="105167" cy="263415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44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697616" y="1658264"/>
            <a:ext cx="7059689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41" name="组合 40"/>
          <p:cNvGrpSpPr/>
          <p:nvPr userDrawn="1"/>
        </p:nvGrpSpPr>
        <p:grpSpPr>
          <a:xfrm>
            <a:off x="7388034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42" name="组合 4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7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Freeform 6"/>
              <p:cNvSpPr/>
              <p:nvPr/>
            </p:nvSpPr>
            <p:spPr bwMode="auto">
              <a:xfrm>
                <a:off x="4620306" y="1225926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9" name="组合 58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0" name="组合 59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1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2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3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3" name="组合 4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4" name="组合 4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6" name="组合 4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8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9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0" y="0"/>
            <a:ext cx="12192000" cy="59024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66" name="组合 65"/>
          <p:cNvGrpSpPr/>
          <p:nvPr userDrawn="1"/>
        </p:nvGrpSpPr>
        <p:grpSpPr>
          <a:xfrm>
            <a:off x="3040886" y="5672444"/>
            <a:ext cx="6136452" cy="754729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7" name="组合 6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2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3" name="Freeform 6"/>
              <p:cNvSpPr/>
              <p:nvPr/>
            </p:nvSpPr>
            <p:spPr bwMode="auto">
              <a:xfrm>
                <a:off x="4620306" y="1264461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4" name="组合 83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5" name="组合 84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6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7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8" name="组合 67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9" name="组合 68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8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1" name="组合 70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2" name="组合 71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3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24"/>
            <a:ext cx="12193057" cy="3633531"/>
          </a:xfrm>
          <a:prstGeom prst="rect">
            <a:avLst/>
          </a:prstGeom>
        </p:spPr>
      </p:pic>
      <p:sp>
        <p:nvSpPr>
          <p:cNvPr id="37" name="任意形状 36"/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矩形 40"/>
          <p:cNvSpPr/>
          <p:nvPr userDrawn="1"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rmAutofit fontScale="250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502191" y="3048198"/>
            <a:ext cx="1193467" cy="1192626"/>
          </a:xfrm>
          <a:prstGeom prst="rect">
            <a:avLst/>
          </a:prstGeom>
        </p:spPr>
      </p:pic>
      <p:sp>
        <p:nvSpPr>
          <p:cNvPr id="43" name="文本框 42"/>
          <p:cNvSpPr txBox="1"/>
          <p:nvPr userDrawn="1"/>
        </p:nvSpPr>
        <p:spPr>
          <a:xfrm>
            <a:off x="150844" y="617414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BIT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SINCE 1940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1" name="组合 30"/>
          <p:cNvGrpSpPr/>
          <p:nvPr userDrawn="1"/>
        </p:nvGrpSpPr>
        <p:grpSpPr>
          <a:xfrm>
            <a:off x="10272478" y="6396638"/>
            <a:ext cx="1629576" cy="198576"/>
            <a:chOff x="10272478" y="6308389"/>
            <a:chExt cx="1629576" cy="198576"/>
          </a:xfrm>
        </p:grpSpPr>
        <p:grpSp>
          <p:nvGrpSpPr>
            <p:cNvPr id="32" name="组合 31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5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6" name="Freeform 6"/>
              <p:cNvSpPr/>
              <p:nvPr/>
            </p:nvSpPr>
            <p:spPr bwMode="auto">
              <a:xfrm>
                <a:off x="4620306" y="1229886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77" name="组合 76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8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3" name="组合 32"/>
            <p:cNvGrpSpPr/>
            <p:nvPr userDrawn="1"/>
          </p:nvGrpSpPr>
          <p:grpSpPr>
            <a:xfrm>
              <a:off x="10272478" y="6308389"/>
              <a:ext cx="716480" cy="198576"/>
              <a:chOff x="2372715" y="161759"/>
              <a:chExt cx="2695608" cy="747103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7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7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39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b="7394"/>
          <a:stretch>
            <a:fillRect/>
          </a:stretch>
        </p:blipFill>
        <p:spPr>
          <a:xfrm>
            <a:off x="-3165" y="0"/>
            <a:ext cx="1219198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10" y="1"/>
            <a:ext cx="12191980" cy="6857994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  <a:lumMod val="85000"/>
                </a:schemeClr>
              </a:gs>
              <a:gs pos="50000">
                <a:schemeClr val="accent1">
                  <a:alpha val="90000"/>
                  <a:lumMod val="85000"/>
                </a:schemeClr>
              </a:gs>
              <a:gs pos="100000">
                <a:schemeClr val="accent1">
                  <a:alpha val="90000"/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10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1572100" y="3028371"/>
            <a:ext cx="9041450" cy="911074"/>
          </a:xfrm>
        </p:spPr>
        <p:txBody>
          <a:bodyPr/>
          <a:lstStyle>
            <a:lvl1pPr marL="0" indent="0" algn="ctr">
              <a:buFontTx/>
              <a:buNone/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北京理工大学毕业答辩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767417" y="1018488"/>
            <a:ext cx="4650816" cy="13017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6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9790632" y="109143"/>
            <a:ext cx="2286546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9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12192000" cy="5089582"/>
            <a:chOff x="0" y="0"/>
            <a:chExt cx="12192000" cy="5089582"/>
          </a:xfrm>
          <a:solidFill>
            <a:schemeClr val="accent1"/>
          </a:solidFill>
        </p:grpSpPr>
        <p:sp>
          <p:nvSpPr>
            <p:cNvPr id="3" name="等腰三角形 2"/>
            <p:cNvSpPr/>
            <p:nvPr/>
          </p:nvSpPr>
          <p:spPr>
            <a:xfrm flipV="1">
              <a:off x="0" y="4123423"/>
              <a:ext cx="12192000" cy="966159"/>
            </a:xfrm>
            <a:prstGeom prst="triangle">
              <a:avLst/>
            </a:prstGeom>
            <a:grpFill/>
            <a:ln>
              <a:noFill/>
            </a:ln>
            <a:effectLst>
              <a:outerShdw blurRad="76200" dist="12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0"/>
              <a:ext cx="12192000" cy="41234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9" name="组合 28"/>
          <p:cNvGrpSpPr/>
          <p:nvPr userDrawn="1"/>
        </p:nvGrpSpPr>
        <p:grpSpPr>
          <a:xfrm>
            <a:off x="2055967" y="1793453"/>
            <a:ext cx="8080066" cy="99377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0" name="组合 29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5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6" name="Freeform 6"/>
              <p:cNvSpPr/>
              <p:nvPr/>
            </p:nvSpPr>
            <p:spPr bwMode="auto">
              <a:xfrm>
                <a:off x="4620306" y="1254098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47" name="组合 46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4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1" name="组合 30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2" name="组合 31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4" name="组合 33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3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36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7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/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87430" y="1483539"/>
            <a:ext cx="7373912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文本框 40"/>
          <p:cNvSpPr txBox="1"/>
          <p:nvPr userDrawn="1"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 userDrawn="1"/>
        </p:nvGrpSpPr>
        <p:grpSpPr>
          <a:xfrm>
            <a:off x="9834169" y="2044937"/>
            <a:ext cx="1778296" cy="3249639"/>
            <a:chOff x="611819" y="2031917"/>
            <a:chExt cx="1709546" cy="3124006"/>
          </a:xfrm>
        </p:grpSpPr>
        <p:grpSp>
          <p:nvGrpSpPr>
            <p:cNvPr id="46" name="组合 45"/>
            <p:cNvGrpSpPr/>
            <p:nvPr/>
          </p:nvGrpSpPr>
          <p:grpSpPr>
            <a:xfrm>
              <a:off x="611819" y="2051403"/>
              <a:ext cx="567014" cy="3098349"/>
              <a:chOff x="11305242" y="2003776"/>
              <a:chExt cx="354194" cy="1935432"/>
            </a:xfrm>
            <a:solidFill>
              <a:schemeClr val="bg1">
                <a:alpha val="5000"/>
              </a:schemeClr>
            </a:solidFill>
          </p:grpSpPr>
          <p:sp>
            <p:nvSpPr>
              <p:cNvPr id="61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2" name="Freeform 6"/>
              <p:cNvSpPr/>
              <p:nvPr/>
            </p:nvSpPr>
            <p:spPr bwMode="auto">
              <a:xfrm>
                <a:off x="11382341" y="3639427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63" name="组合 62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68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4" name="组合 63"/>
              <p:cNvGrpSpPr/>
              <p:nvPr/>
            </p:nvGrpSpPr>
            <p:grpSpPr>
              <a:xfrm>
                <a:off x="11380191" y="2640087"/>
                <a:ext cx="214274" cy="229664"/>
                <a:chOff x="3792874" y="3156423"/>
                <a:chExt cx="331330" cy="355128"/>
              </a:xfrm>
              <a:grpFill/>
            </p:grpSpPr>
            <p:sp>
              <p:nvSpPr>
                <p:cNvPr id="65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6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7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7" name="组合 46"/>
            <p:cNvGrpSpPr/>
            <p:nvPr userDrawn="1"/>
          </p:nvGrpSpPr>
          <p:grpSpPr>
            <a:xfrm>
              <a:off x="1752713" y="2031917"/>
              <a:ext cx="568652" cy="3124006"/>
              <a:chOff x="1752713" y="2031917"/>
              <a:chExt cx="568652" cy="3124006"/>
            </a:xfrm>
          </p:grpSpPr>
          <p:grpSp>
            <p:nvGrpSpPr>
              <p:cNvPr id="48" name="组合 47"/>
              <p:cNvGrpSpPr/>
              <p:nvPr/>
            </p:nvGrpSpPr>
            <p:grpSpPr>
              <a:xfrm>
                <a:off x="1769224" y="3776575"/>
                <a:ext cx="501269" cy="527571"/>
                <a:chOff x="6113463" y="3541713"/>
                <a:chExt cx="484188" cy="50958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9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0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1752713" y="2031917"/>
                <a:ext cx="568652" cy="718219"/>
                <a:chOff x="6108700" y="2066926"/>
                <a:chExt cx="549275" cy="69373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855431" y="3075552"/>
                <a:ext cx="381292" cy="328704"/>
                <a:chOff x="6186488" y="2930526"/>
                <a:chExt cx="368300" cy="317500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4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5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1" name="组合 50"/>
              <p:cNvGrpSpPr/>
              <p:nvPr/>
            </p:nvGrpSpPr>
            <p:grpSpPr>
              <a:xfrm>
                <a:off x="1804145" y="4681015"/>
                <a:ext cx="466327" cy="474908"/>
                <a:chOff x="11893475" y="1994536"/>
                <a:chExt cx="293191" cy="298584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2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210566" cy="294792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Freeform 12"/>
                <p:cNvSpPr/>
                <p:nvPr/>
              </p:nvSpPr>
              <p:spPr bwMode="auto">
                <a:xfrm>
                  <a:off x="11893475" y="2009126"/>
                  <a:ext cx="113382" cy="283994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70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87429" y="4461296"/>
            <a:ext cx="7373913" cy="119983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答辩人：北小理</a:t>
            </a:r>
            <a:endParaRPr lang="en-US" altLang="zh-CN" dirty="0"/>
          </a:p>
          <a:p>
            <a:pPr lvl="0"/>
            <a:r>
              <a:rPr lang="zh-CN" altLang="en-US" dirty="0"/>
              <a:t>导　师：京小工</a:t>
            </a:r>
            <a:endParaRPr lang="en-US" altLang="zh-CN" dirty="0"/>
          </a:p>
          <a:p>
            <a:pPr lvl="0"/>
            <a:r>
              <a:rPr lang="zh-CN" altLang="en-US" dirty="0"/>
              <a:t>时　间：</a:t>
            </a:r>
            <a:fld id="{F6F1CC6F-731D-497C-9A0B-70CB610DC019}" type="datetime1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15558" b="38705"/>
          <a:stretch>
            <a:fillRect/>
          </a:stretch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/>
          <a:srcRect l="49471"/>
          <a:stretch>
            <a:fillRect/>
          </a:stretch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/>
          <a:srcRect r="49912"/>
          <a:stretch>
            <a:fillRect/>
          </a:stretch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8000" b="1" i="0" u="none" strike="noStrike" kern="1200" cap="none" spc="5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Contents</a:t>
            </a:r>
            <a:r>
              <a:rPr kumimoji="0" lang="en-US" altLang="zh-CN" sz="4400" b="1" i="0" u="none" strike="noStrike" kern="1200" cap="none" spc="5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■</a:t>
            </a:r>
            <a:endParaRPr kumimoji="0" lang="zh-CN" altLang="en-US" sz="4400" b="1" i="0" u="none" strike="noStrike" kern="1200" cap="none" spc="5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6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结构大纲</a:t>
            </a:r>
            <a:endParaRPr kumimoji="0" lang="zh-CN" altLang="en-US" sz="3600" b="1" i="0" u="none" strike="noStrike" kern="1200" cap="none" spc="6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0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r="20215"/>
          <a:stretch>
            <a:fillRect/>
          </a:stretch>
        </p:blipFill>
        <p:spPr>
          <a:xfrm>
            <a:off x="6592525" y="0"/>
            <a:ext cx="5609371" cy="6765696"/>
          </a:xfrm>
          <a:prstGeom prst="rect">
            <a:avLst/>
          </a:prstGeom>
        </p:spPr>
      </p:pic>
      <p:sp>
        <p:nvSpPr>
          <p:cNvPr id="63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1" name="组合 30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6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7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48" name="组合 47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3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0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2" name="组合 31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3" name="组合 32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4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5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4" name="组合 33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2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3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39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1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37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8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/>
          <p:cNvSpPr/>
          <p:nvPr userDrawn="1"/>
        </p:nvSpPr>
        <p:spPr>
          <a:xfrm>
            <a:off x="-3816599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8" name="椭圆 87"/>
          <p:cNvSpPr/>
          <p:nvPr userDrawn="1"/>
        </p:nvSpPr>
        <p:spPr>
          <a:xfrm>
            <a:off x="-3999568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7" name="图片 86"/>
          <p:cNvPicPr>
            <a:picLocks noChangeAspect="1"/>
          </p:cNvPicPr>
          <p:nvPr userDrawn="1"/>
        </p:nvPicPr>
        <p:blipFill rotWithShape="1">
          <a:blip r:embed="rId2" cstate="print"/>
          <a:srcRect l="18116" t="7030" r="31559" b="11337"/>
          <a:stretch>
            <a:fillRect/>
          </a:stretch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/>
          <p:cNvSpPr/>
          <p:nvPr userDrawn="1"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/>
          <a:srcRect r="30571" b="46397"/>
          <a:stretch>
            <a:fillRect/>
          </a:stretch>
        </p:blipFill>
        <p:spPr>
          <a:xfrm>
            <a:off x="9019185" y="4400550"/>
            <a:ext cx="3194586" cy="2469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4398806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print"/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-71956" y="4398806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sp>
        <p:nvSpPr>
          <p:cNvPr id="18" name="矩形: 圆角 162"/>
          <p:cNvSpPr/>
          <p:nvPr userDrawn="1"/>
        </p:nvSpPr>
        <p:spPr>
          <a:xfrm>
            <a:off x="1664486" y="3107981"/>
            <a:ext cx="8945408" cy="3014890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矩形: 圆角 163"/>
          <p:cNvSpPr/>
          <p:nvPr userDrawn="1"/>
        </p:nvSpPr>
        <p:spPr>
          <a:xfrm>
            <a:off x="1463942" y="3222979"/>
            <a:ext cx="9346497" cy="2899892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94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矩形: 圆角 164"/>
          <p:cNvSpPr/>
          <p:nvPr userDrawn="1"/>
        </p:nvSpPr>
        <p:spPr>
          <a:xfrm>
            <a:off x="1200150" y="3365257"/>
            <a:ext cx="9791700" cy="2757614"/>
          </a:xfrm>
          <a:prstGeom prst="roundRect">
            <a:avLst>
              <a:gd name="adj" fmla="val 3205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rgbClr val="F8F8F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17500" sx="102000" sy="102000" algn="ctr" rotWithShape="0">
              <a:sysClr val="window" lastClr="FFFFFF">
                <a:lumMod val="75000"/>
                <a:alpha val="40000"/>
              </a:sysClr>
            </a:outerShdw>
          </a:effectLst>
        </p:spPr>
        <p:txBody>
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<a:no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/>
          <a:srcRect l="29063" r="32938"/>
          <a:stretch>
            <a:fillRect/>
          </a:stretch>
        </p:blipFill>
        <p:spPr>
          <a:xfrm>
            <a:off x="0" y="0"/>
            <a:ext cx="3914775" cy="6857999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0" y="0"/>
            <a:ext cx="3914774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 userDrawn="1"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/>
          <p:cNvCxnSpPr/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 userDrawn="1"/>
        </p:nvSpPr>
        <p:spPr>
          <a:xfrm>
            <a:off x="846867" y="2752385"/>
            <a:ext cx="21362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  <a:endParaRPr kumimoji="0" lang="zh-CN" altLang="en-US" sz="54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CONTENTS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5" name="直接连接符 44"/>
          <p:cNvCxnSpPr/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 cstate="print"/>
          <a:srcRect r="15912" b="16285"/>
          <a:stretch>
            <a:fillRect/>
          </a:stretch>
        </p:blipFill>
        <p:spPr>
          <a:xfrm>
            <a:off x="7258050" y="1942165"/>
            <a:ext cx="4949784" cy="493364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0" name="矩形 119"/>
          <p:cNvSpPr/>
          <p:nvPr userDrawn="1"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  <a:endParaRPr lang="zh-CN" altLang="en-US" dirty="0"/>
          </a:p>
        </p:txBody>
      </p:sp>
      <p:sp>
        <p:nvSpPr>
          <p:cNvPr id="122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  <a:endParaRPr lang="zh-CN" altLang="en-US" dirty="0"/>
          </a:p>
        </p:txBody>
      </p:sp>
      <p:sp>
        <p:nvSpPr>
          <p:cNvPr id="123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167300"/>
            <a:ext cx="12192000" cy="690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143" name="图片 14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  <p:grpSp>
        <p:nvGrpSpPr>
          <p:cNvPr id="85" name="组合 84"/>
          <p:cNvGrpSpPr/>
          <p:nvPr userDrawn="1"/>
        </p:nvGrpSpPr>
        <p:grpSpPr>
          <a:xfrm>
            <a:off x="694004" y="6394741"/>
            <a:ext cx="1931864" cy="235412"/>
            <a:chOff x="10272478" y="6308389"/>
            <a:chExt cx="1629576" cy="198576"/>
          </a:xfrm>
        </p:grpSpPr>
        <p:grpSp>
          <p:nvGrpSpPr>
            <p:cNvPr id="86" name="组合 85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101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2" name="Freeform 6"/>
              <p:cNvSpPr/>
              <p:nvPr/>
            </p:nvSpPr>
            <p:spPr bwMode="auto">
              <a:xfrm>
                <a:off x="4620306" y="1235296"/>
                <a:ext cx="331665" cy="499207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103" name="组合 102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108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9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104" name="组合 103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105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6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7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87" name="组合 86"/>
            <p:cNvGrpSpPr/>
            <p:nvPr userDrawn="1"/>
          </p:nvGrpSpPr>
          <p:grpSpPr>
            <a:xfrm>
              <a:off x="10272478" y="6308389"/>
              <a:ext cx="716480" cy="198576"/>
              <a:chOff x="2372715" y="161759"/>
              <a:chExt cx="2695608" cy="747103"/>
            </a:xfrm>
          </p:grpSpPr>
          <p:grpSp>
            <p:nvGrpSpPr>
              <p:cNvPr id="88" name="组合 87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99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0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9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94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5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6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1" name="组合 90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92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3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2041996" y="3927615"/>
            <a:ext cx="8108006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473992" y="3927615"/>
            <a:ext cx="9244014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任意多边形: 形状 39"/>
          <p:cNvSpPr/>
          <p:nvPr userDrawn="1"/>
        </p:nvSpPr>
        <p:spPr>
          <a:xfrm>
            <a:off x="221886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任意多边形: 形状 39"/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任意多边形: 形状 39"/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任意多边形: 形状 74"/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标题 47"/>
          <p:cNvSpPr>
            <a:spLocks noGrp="1"/>
          </p:cNvSpPr>
          <p:nvPr>
            <p:ph type="title" hasCustomPrompt="1"/>
          </p:nvPr>
        </p:nvSpPr>
        <p:spPr>
          <a:xfrm>
            <a:off x="671368" y="2616692"/>
            <a:ext cx="701500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  <a:endParaRPr lang="zh-CN" altLang="en-US" dirty="0"/>
          </a:p>
        </p:txBody>
      </p:sp>
      <p:sp>
        <p:nvSpPr>
          <p:cNvPr id="13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671367" y="2352090"/>
            <a:ext cx="5137927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  <a:endParaRPr lang="zh-CN" altLang="en-US" dirty="0"/>
          </a:p>
        </p:txBody>
      </p:sp>
      <p:sp>
        <p:nvSpPr>
          <p:cNvPr id="14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671366" y="4094394"/>
            <a:ext cx="6221139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2104863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◁ BIT </a:t>
            </a: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▷</a:t>
            </a:r>
            <a:endParaRPr kumimoji="0" lang="zh-CN" altLang="en-US" sz="2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671368" y="6061309"/>
            <a:ext cx="2479573" cy="304965"/>
            <a:chOff x="671368" y="6061309"/>
            <a:chExt cx="2479573" cy="304965"/>
          </a:xfrm>
        </p:grpSpPr>
        <p:grpSp>
          <p:nvGrpSpPr>
            <p:cNvPr id="74" name="组合 7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</p:grpSpPr>
          <p:sp>
            <p:nvSpPr>
              <p:cNvPr id="8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90" name="Freeform 6"/>
              <p:cNvSpPr/>
              <p:nvPr/>
            </p:nvSpPr>
            <p:spPr bwMode="auto">
              <a:xfrm>
                <a:off x="4620305" y="1246611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9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9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75" name="组合 7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</p:grpSpPr>
          <p:grpSp>
            <p:nvGrpSpPr>
              <p:cNvPr id="76" name="组合 7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8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7" name="组合 7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8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8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9" name="组合 7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8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l="1" t="13078" r="-1" b="115"/>
          <a:stretch>
            <a:fillRect/>
          </a:stretch>
        </p:blipFill>
        <p:spPr>
          <a:xfrm>
            <a:off x="0" y="-1"/>
            <a:ext cx="12191999" cy="4362681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4346687"/>
            <a:ext cx="12192001" cy="25113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434668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936" y="4346687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828800" y="2524126"/>
            <a:ext cx="8494006" cy="356807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861200"/>
            <a:ext cx="3082473" cy="86279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7423183" y="0"/>
            <a:ext cx="476881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矩形 42"/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文本框 44"/>
          <p:cNvSpPr txBox="1"/>
          <p:nvPr userDrawn="1"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7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870981" y="0"/>
            <a:ext cx="5321017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矩形 42"/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  <p:grpSp>
        <p:nvGrpSpPr>
          <p:cNvPr id="9" name="Group 6"/>
          <p:cNvGrpSpPr/>
          <p:nvPr userDrawn="1"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>
              <a:alpha val="25000"/>
            </a:schemeClr>
          </a:solidFill>
        </p:grpSpPr>
        <p:sp>
          <p:nvSpPr>
            <p:cNvPr id="10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68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69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75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76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2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96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97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103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104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6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7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0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1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2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7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/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/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6" name="组合 10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6" name="组合 10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6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/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/>
          <p:cNvSpPr/>
          <p:nvPr userDrawn="1">
            <p:custDataLst>
              <p:tags r:id="rId2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任意多边形: 形状 30"/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43364" y="2558484"/>
            <a:ext cx="6206079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  <a:endParaRPr lang="zh-CN" altLang="en-US" dirty="0"/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85030"/>
            <a:ext cx="6229674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/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/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/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62" name="组合 6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77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79" name="组合 78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组合 79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1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组合 6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4" name="组合 6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6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6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68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9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62" name="组合 6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77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79" name="组合 78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组合 79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1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组合 6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4" name="组合 6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6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6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68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9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6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2" name="组合 6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2" name="组合 6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9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9" name="任意多边形: 形状 118"/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6" name="任意多边形: 形状 105"/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8" name="任意多边形: 形状 117"/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9" name="任意多边形: 形状 83"/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50" name="任意多边形: 形状 83"/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02" name="任意多边形: 形状 101"/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4" name="任意多边形: 形状 83"/>
          <p:cNvSpPr/>
          <p:nvPr userDrawn="1"/>
        </p:nvSpPr>
        <p:spPr>
          <a:xfrm>
            <a:off x="1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48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515938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141362" y="5528219"/>
            <a:ext cx="7909277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BIT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SINCE 1940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0272478" y="6308389"/>
            <a:ext cx="1629576" cy="198576"/>
            <a:chOff x="10272478" y="6308389"/>
            <a:chExt cx="1629576" cy="198576"/>
          </a:xfrm>
        </p:grpSpPr>
        <p:grpSp>
          <p:nvGrpSpPr>
            <p:cNvPr id="40" name="组合 39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1" name="Freeform 6"/>
              <p:cNvSpPr/>
              <p:nvPr/>
            </p:nvSpPr>
            <p:spPr bwMode="auto">
              <a:xfrm>
                <a:off x="4620306" y="1237050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72" name="组合 7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7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1" name="组合 40"/>
            <p:cNvGrpSpPr/>
            <p:nvPr userDrawn="1"/>
          </p:nvGrpSpPr>
          <p:grpSpPr>
            <a:xfrm>
              <a:off x="10272478" y="6308389"/>
              <a:ext cx="721622" cy="198576"/>
              <a:chOff x="2372715" y="161759"/>
              <a:chExt cx="2714952" cy="747103"/>
            </a:xfrm>
          </p:grpSpPr>
          <p:grpSp>
            <p:nvGrpSpPr>
              <p:cNvPr id="42" name="组合 41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6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6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4613354" y="313344"/>
                <a:ext cx="474313" cy="479486"/>
                <a:chOff x="11893474" y="1994534"/>
                <a:chExt cx="286683" cy="289808"/>
              </a:xfrm>
              <a:solidFill>
                <a:schemeClr val="accent3"/>
              </a:solidFill>
            </p:grpSpPr>
            <p:sp>
              <p:nvSpPr>
                <p:cNvPr id="46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4"/>
                  <a:ext cx="204058" cy="285679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7" name="Freeform 12"/>
                <p:cNvSpPr/>
                <p:nvPr/>
              </p:nvSpPr>
              <p:spPr bwMode="auto">
                <a:xfrm>
                  <a:off x="11893474" y="2009126"/>
                  <a:ext cx="109877" cy="275216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7" name="组合 56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7" name="组合 56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4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6" name="组合 5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6" name="组合 5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2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15558" b="38705"/>
          <a:stretch>
            <a:fillRect/>
          </a:stretch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/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-1" fmla="*/ 0 w 3162300"/>
              <a:gd name="connsiteY0-2" fmla="*/ 2147409 h 2238849"/>
              <a:gd name="connsiteX1-3" fmla="*/ 0 w 3162300"/>
              <a:gd name="connsiteY1-4" fmla="*/ 1565265 h 2238849"/>
              <a:gd name="connsiteX2-5" fmla="*/ 0 w 3162300"/>
              <a:gd name="connsiteY2-6" fmla="*/ 1544697 h 2238849"/>
              <a:gd name="connsiteX3-7" fmla="*/ 0 w 3162300"/>
              <a:gd name="connsiteY3-8" fmla="*/ 0 h 2238849"/>
              <a:gd name="connsiteX4-9" fmla="*/ 1585774 w 3162300"/>
              <a:gd name="connsiteY4-10" fmla="*/ 1112898 h 2238849"/>
              <a:gd name="connsiteX5-11" fmla="*/ 3162300 w 3162300"/>
              <a:gd name="connsiteY5-12" fmla="*/ 0 h 2238849"/>
              <a:gd name="connsiteX6-13" fmla="*/ 3162300 w 3162300"/>
              <a:gd name="connsiteY6-14" fmla="*/ 1544697 h 2238849"/>
              <a:gd name="connsiteX7-15" fmla="*/ 3162300 w 3162300"/>
              <a:gd name="connsiteY7-16" fmla="*/ 1565265 h 2238849"/>
              <a:gd name="connsiteX8-17" fmla="*/ 3162300 w 3162300"/>
              <a:gd name="connsiteY8-18" fmla="*/ 2147409 h 2238849"/>
              <a:gd name="connsiteX9" fmla="*/ 91440 w 3162300"/>
              <a:gd name="connsiteY9" fmla="*/ 2238849 h 2238849"/>
              <a:gd name="connsiteX0-19" fmla="*/ 0 w 3162300"/>
              <a:gd name="connsiteY0-20" fmla="*/ 2147409 h 2147409"/>
              <a:gd name="connsiteX1-21" fmla="*/ 0 w 3162300"/>
              <a:gd name="connsiteY1-22" fmla="*/ 1565265 h 2147409"/>
              <a:gd name="connsiteX2-23" fmla="*/ 0 w 3162300"/>
              <a:gd name="connsiteY2-24" fmla="*/ 1544697 h 2147409"/>
              <a:gd name="connsiteX3-25" fmla="*/ 0 w 3162300"/>
              <a:gd name="connsiteY3-26" fmla="*/ 0 h 2147409"/>
              <a:gd name="connsiteX4-27" fmla="*/ 1585774 w 3162300"/>
              <a:gd name="connsiteY4-28" fmla="*/ 1112898 h 2147409"/>
              <a:gd name="connsiteX5-29" fmla="*/ 3162300 w 3162300"/>
              <a:gd name="connsiteY5-30" fmla="*/ 0 h 2147409"/>
              <a:gd name="connsiteX6-31" fmla="*/ 3162300 w 3162300"/>
              <a:gd name="connsiteY6-32" fmla="*/ 1544697 h 2147409"/>
              <a:gd name="connsiteX7-33" fmla="*/ 3162300 w 3162300"/>
              <a:gd name="connsiteY7-34" fmla="*/ 1565265 h 2147409"/>
              <a:gd name="connsiteX8-35" fmla="*/ 3162300 w 3162300"/>
              <a:gd name="connsiteY8-36" fmla="*/ 2147409 h 21474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/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-1" fmla="*/ 0 w 3162300"/>
              <a:gd name="connsiteY0-2" fmla="*/ 1871961 h 1963401"/>
              <a:gd name="connsiteX1-3" fmla="*/ 0 w 3162300"/>
              <a:gd name="connsiteY1-4" fmla="*/ 0 h 1963401"/>
              <a:gd name="connsiteX2-5" fmla="*/ 3162300 w 3162300"/>
              <a:gd name="connsiteY2-6" fmla="*/ 0 h 1963401"/>
              <a:gd name="connsiteX3-7" fmla="*/ 3162300 w 3162300"/>
              <a:gd name="connsiteY3-8" fmla="*/ 1871961 h 1963401"/>
              <a:gd name="connsiteX4-9" fmla="*/ 91440 w 3162300"/>
              <a:gd name="connsiteY4-10" fmla="*/ 1963401 h 1963401"/>
              <a:gd name="connsiteX0-11" fmla="*/ 0 w 3162300"/>
              <a:gd name="connsiteY0-12" fmla="*/ 1871961 h 1871961"/>
              <a:gd name="connsiteX1-13" fmla="*/ 0 w 3162300"/>
              <a:gd name="connsiteY1-14" fmla="*/ 0 h 1871961"/>
              <a:gd name="connsiteX2-15" fmla="*/ 3162300 w 3162300"/>
              <a:gd name="connsiteY2-16" fmla="*/ 0 h 1871961"/>
              <a:gd name="connsiteX3-17" fmla="*/ 3162300 w 3162300"/>
              <a:gd name="connsiteY3-18" fmla="*/ 1871961 h 18719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/>
          <a:srcRect l="128" r="23340"/>
          <a:stretch>
            <a:fillRect/>
          </a:stretch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64" name="组合 63"/>
          <p:cNvGrpSpPr/>
          <p:nvPr userDrawn="1"/>
        </p:nvGrpSpPr>
        <p:grpSpPr>
          <a:xfrm>
            <a:off x="691959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5" name="组合 6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" name="Freeform 6"/>
              <p:cNvSpPr/>
              <p:nvPr/>
            </p:nvSpPr>
            <p:spPr bwMode="auto">
              <a:xfrm>
                <a:off x="4620306" y="1240665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2" name="组合 8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3" name="组合 8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6" name="组合 6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7" name="组合 6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8" name="组合 6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9" name="组合 6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/>
          <a:srcRect l="15573" r="198"/>
          <a:stretch>
            <a:fillRect/>
          </a:stretch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64" name="组合 63"/>
          <p:cNvGrpSpPr/>
          <p:nvPr userDrawn="1"/>
        </p:nvGrpSpPr>
        <p:grpSpPr>
          <a:xfrm>
            <a:off x="7388034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5" name="组合 6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" name="Freeform 6"/>
              <p:cNvSpPr/>
              <p:nvPr/>
            </p:nvSpPr>
            <p:spPr bwMode="auto">
              <a:xfrm>
                <a:off x="4620306" y="1240665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2" name="组合 8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3" name="组合 8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6" name="组合 6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7" name="组合 6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8" name="组合 6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9" name="组合 6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41" name="组合 40"/>
          <p:cNvGrpSpPr/>
          <p:nvPr userDrawn="1"/>
        </p:nvGrpSpPr>
        <p:grpSpPr>
          <a:xfrm>
            <a:off x="691959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42" name="组合 4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7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Freeform 6"/>
              <p:cNvSpPr/>
              <p:nvPr/>
            </p:nvSpPr>
            <p:spPr bwMode="auto">
              <a:xfrm>
                <a:off x="4620306" y="1225926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9" name="组合 58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0" name="组合 59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1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2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3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3" name="组合 4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4" name="组合 4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6" name="组合 4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8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9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9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4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5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_rels/slideMaster16.xml.rels><?xml version="1.0" encoding="UTF-8" standalone="yes"?>
<Relationships xmlns="http://schemas.openxmlformats.org/package/2006/relationships"><Relationship Id="rId5" Type="http://schemas.openxmlformats.org/officeDocument/2006/relationships/theme" Target="../theme/theme16.xml"/><Relationship Id="rId4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32.xml"/></Relationships>
</file>

<file path=ppt/slideMasters/_rels/slideMaster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0.xml"/><Relationship Id="rId7" Type="http://schemas.openxmlformats.org/officeDocument/2006/relationships/slideLayout" Target="../slideLayouts/slideLayout39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5.xml"/><Relationship Id="rId26" Type="http://schemas.openxmlformats.org/officeDocument/2006/relationships/theme" Target="../theme/theme18.xml"/><Relationship Id="rId25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2.xml"/><Relationship Id="rId2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33.xml"/></Relationships>
</file>

<file path=ppt/slideMasters/_rels/slideMaster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6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721" r:id="rId24"/>
    <p:sldLayoutId id="2147483722" r:id="rId25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3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33.xml"/><Relationship Id="rId7" Type="http://schemas.openxmlformats.org/officeDocument/2006/relationships/image" Target="../media/image41.png"/><Relationship Id="rId6" Type="http://schemas.openxmlformats.org/officeDocument/2006/relationships/image" Target="../media/image40.png"/><Relationship Id="rId5" Type="http://schemas.openxmlformats.org/officeDocument/2006/relationships/tags" Target="../tags/tag17.xml"/><Relationship Id="rId4" Type="http://schemas.openxmlformats.org/officeDocument/2006/relationships/image" Target="../media/image39.png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33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3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658674" y="4283909"/>
            <a:ext cx="4892610" cy="782043"/>
            <a:chOff x="5181690" y="2820871"/>
            <a:chExt cx="3446492" cy="550893"/>
          </a:xfrm>
        </p:grpSpPr>
        <p:sp>
          <p:nvSpPr>
            <p:cNvPr id="4" name="椭圆 3"/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Century Gothic" panose="020B0502020202020204" pitchFamily="34" charset="0"/>
                </a:rPr>
                <a:t>3</a:t>
              </a:r>
              <a:endParaRPr lang="en-US" altLang="zh-CN" sz="4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988603" y="2888229"/>
              <a:ext cx="2639579" cy="3900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spc="300" dirty="0">
                  <a:latin typeface="+mj-ea"/>
                  <a:ea typeface="+mj-ea"/>
                </a:rPr>
                <a:t>前端开发</a:t>
              </a:r>
              <a:endParaRPr lang="zh-CN" altLang="en-US" sz="3600" b="1" spc="300" dirty="0">
                <a:solidFill>
                  <a:schemeClr val="accent3"/>
                </a:solidFill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en-US" altLang="zh-CN" dirty="0"/>
              <a:t>handMessage</a:t>
            </a:r>
            <a:r>
              <a:rPr dirty="0"/>
              <a:t>方法实现</a:t>
            </a:r>
            <a:endParaRPr dirty="0"/>
          </a:p>
        </p:txBody>
      </p:sp>
      <p:sp>
        <p:nvSpPr>
          <p:cNvPr id="3" name="矩形 2"/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39788" y="1866432"/>
            <a:ext cx="3807349" cy="800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上传文件夹</a:t>
            </a:r>
            <a:endParaRPr lang="zh-CN" altLang="en-US" sz="40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92505" y="2797175"/>
            <a:ext cx="3955415" cy="32372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获取工作区路径，将folderName与工作区路径拼接成绝对路径，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以其作为file_path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向后端发送POST请求。</a:t>
            </a: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如果后端成功处理了路径，显示提示“文件夹上传成功，RAG链已初始化”。</a:t>
            </a: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如果失败，则显示上传失败的错误信息。</a:t>
            </a: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121924" y="2661234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7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0625" y="1317625"/>
            <a:ext cx="6396355" cy="442214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87400" y="2605405"/>
            <a:ext cx="4042410" cy="19265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l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在检查工作区文件夹打开后，获取工作区路径，并遍历文件的相对路径生成绝对路径。</a:t>
            </a: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algn="l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根据路径创建文件夹与文件并编辑文件内容。</a:t>
            </a: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9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saveGeneratedFiles</a:t>
            </a:r>
            <a:r>
              <a:rPr dirty="0">
                <a:sym typeface="+mn-ea"/>
              </a:rPr>
              <a:t>方法实现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5385" y="1214120"/>
            <a:ext cx="6303010" cy="462915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新建侧边栏</a:t>
            </a:r>
            <a:endParaRPr lang="zh-CN" altLang="en-US" dirty="0"/>
          </a:p>
        </p:txBody>
      </p:sp>
      <p:sp>
        <p:nvSpPr>
          <p:cNvPr id="19" name="文本框 18"/>
          <p:cNvSpPr txBox="1"/>
          <p:nvPr>
            <p:custDataLst>
              <p:tags r:id="rId1"/>
            </p:custDataLst>
          </p:nvPr>
        </p:nvSpPr>
        <p:spPr>
          <a:xfrm>
            <a:off x="969645" y="4542790"/>
            <a:ext cx="4634865" cy="1113790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0000" lnSpcReduction="20000"/>
          </a:bodyPr>
          <a:lstStyle/>
          <a:p>
            <a:pPr algn="l" eaLnBrk="1" hangingPunct="1">
              <a:lnSpc>
                <a:spcPct val="150000"/>
              </a:lnSpc>
            </a:pPr>
            <a:r>
              <a:rPr sz="1600" spc="100" dirty="0">
                <a:latin typeface="+mn-ea"/>
                <a:ea typeface="+mn-ea"/>
              </a:rPr>
              <a:t>NewViewProvider 类实现了 WebviewViewProvider 接口，并定义了 viewType 属性，确保视图的唯一标识</a:t>
            </a:r>
            <a:r>
              <a:rPr lang="zh-CN" sz="1600" spc="100" dirty="0">
                <a:latin typeface="+mn-ea"/>
                <a:ea typeface="+mn-ea"/>
              </a:rPr>
              <a:t>，保证侧边栏能够被识别并展示</a:t>
            </a:r>
            <a:r>
              <a:rPr sz="1600" spc="100" dirty="0">
                <a:latin typeface="+mn-ea"/>
                <a:ea typeface="+mn-ea"/>
              </a:rPr>
              <a:t>。</a:t>
            </a:r>
            <a:endParaRPr sz="1600" spc="100" dirty="0">
              <a:latin typeface="+mn-ea"/>
              <a:ea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2"/>
            </p:custDataLst>
          </p:nvPr>
        </p:nvSpPr>
        <p:spPr>
          <a:xfrm>
            <a:off x="6660515" y="4249420"/>
            <a:ext cx="4300855" cy="1798955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zh-CN" sz="1600" spc="100" dirty="0">
                <a:latin typeface="+mn-ea"/>
                <a:ea typeface="+mn-ea"/>
              </a:rPr>
              <a:t>resolveWebviewView方法用于Webview的初始化，它调用getHtmlForWebview方法将HTML内容注入Webview，调用handleMessage处理监听信息。</a:t>
            </a:r>
            <a:endParaRPr lang="zh-CN" sz="1600" spc="100" dirty="0">
              <a:latin typeface="+mn-ea"/>
              <a:ea typeface="+mn-ea"/>
            </a:endParaRPr>
          </a:p>
        </p:txBody>
      </p:sp>
      <p:sp>
        <p:nvSpPr>
          <p:cNvPr id="28" name="ïṡḷiḑé"/>
          <p:cNvSpPr/>
          <p:nvPr>
            <p:custDataLst>
              <p:tags r:id="rId3"/>
            </p:custDataLst>
          </p:nvPr>
        </p:nvSpPr>
        <p:spPr>
          <a:xfrm>
            <a:off x="2661920" y="3856355"/>
            <a:ext cx="1250950" cy="44704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实现接口</a:t>
            </a:r>
            <a:endParaRPr lang="zh-CN" altLang="en-US" sz="2000" b="1" spc="100" dirty="0">
              <a:solidFill>
                <a:schemeClr val="accent4"/>
              </a:solidFill>
            </a:endParaRPr>
          </a:p>
        </p:txBody>
      </p:sp>
      <p:sp>
        <p:nvSpPr>
          <p:cNvPr id="7" name="ïṡḷiḑé"/>
          <p:cNvSpPr/>
          <p:nvPr>
            <p:custDataLst>
              <p:tags r:id="rId4"/>
            </p:custDataLst>
          </p:nvPr>
        </p:nvSpPr>
        <p:spPr>
          <a:xfrm>
            <a:off x="8328025" y="3736975"/>
            <a:ext cx="1458595" cy="56642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 配置内容</a:t>
            </a:r>
            <a:endParaRPr lang="zh-CN" altLang="en-US" sz="2000" b="1" spc="100" dirty="0">
              <a:solidFill>
                <a:schemeClr val="accent4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" y="1195070"/>
            <a:ext cx="5363845" cy="27139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0515" y="1028700"/>
            <a:ext cx="4820920" cy="282765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配置侧边栏</a:t>
            </a:r>
            <a:endParaRPr lang="zh-CN" altLang="en-US" dirty="0"/>
          </a:p>
        </p:txBody>
      </p:sp>
      <p:sp>
        <p:nvSpPr>
          <p:cNvPr id="20" name="文本框 19"/>
          <p:cNvSpPr txBox="1"/>
          <p:nvPr>
            <p:custDataLst>
              <p:tags r:id="rId1"/>
            </p:custDataLst>
          </p:nvPr>
        </p:nvSpPr>
        <p:spPr>
          <a:xfrm>
            <a:off x="7068820" y="4507230"/>
            <a:ext cx="3954145" cy="14224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zh-CN" sz="1600" spc="100" dirty="0">
                <a:latin typeface="+mn-ea"/>
                <a:ea typeface="+mn-ea"/>
              </a:rPr>
              <a:t>在</a:t>
            </a:r>
            <a:r>
              <a:rPr lang="en-US" altLang="zh-CN" sz="1600" spc="100" dirty="0">
                <a:latin typeface="+mn-ea"/>
                <a:ea typeface="+mn-ea"/>
              </a:rPr>
              <a:t>package.json</a:t>
            </a:r>
            <a:r>
              <a:rPr lang="zh-CN" altLang="en-US" sz="1600" spc="100" dirty="0">
                <a:latin typeface="+mn-ea"/>
                <a:ea typeface="+mn-ea"/>
              </a:rPr>
              <a:t>文件中定义视图与视图容器，使其显示在侧边栏中，且能够显示名称、样式。</a:t>
            </a:r>
            <a:endParaRPr lang="zh-CN" altLang="en-US" sz="1600" spc="100" dirty="0">
              <a:latin typeface="+mn-ea"/>
              <a:ea typeface="+mn-ea"/>
            </a:endParaRPr>
          </a:p>
        </p:txBody>
      </p:sp>
      <p:sp>
        <p:nvSpPr>
          <p:cNvPr id="7" name="ïṡḷiḑé"/>
          <p:cNvSpPr/>
          <p:nvPr>
            <p:custDataLst>
              <p:tags r:id="rId2"/>
            </p:custDataLst>
          </p:nvPr>
        </p:nvSpPr>
        <p:spPr>
          <a:xfrm>
            <a:off x="8119110" y="3989070"/>
            <a:ext cx="1854200" cy="447040"/>
          </a:xfrm>
          <a:prstGeom prst="rect">
            <a:avLst/>
          </a:prstGeom>
        </p:spPr>
        <p:txBody>
          <a:bodyPr wrap="square" anchor="ctr" anchorCtr="0">
            <a:normAutofit fontScale="90000"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 配置显示样式</a:t>
            </a:r>
            <a:endParaRPr lang="zh-CN" altLang="en-US" sz="2000" b="1" spc="100" dirty="0">
              <a:solidFill>
                <a:schemeClr val="accent4"/>
              </a:solidFill>
            </a:endParaRPr>
          </a:p>
        </p:txBody>
      </p:sp>
      <p:sp>
        <p:nvSpPr>
          <p:cNvPr id="10" name="ïṡḷiḑé"/>
          <p:cNvSpPr/>
          <p:nvPr>
            <p:custDataLst>
              <p:tags r:id="rId3"/>
            </p:custDataLst>
          </p:nvPr>
        </p:nvSpPr>
        <p:spPr>
          <a:xfrm>
            <a:off x="2547620" y="3990340"/>
            <a:ext cx="1249680" cy="44704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注册视图</a:t>
            </a:r>
            <a:endParaRPr lang="zh-CN" altLang="en-US" sz="2000" b="1" spc="100" dirty="0">
              <a:solidFill>
                <a:schemeClr val="accent4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2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0" y="1608455"/>
            <a:ext cx="5075555" cy="182054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35000" y="4504690"/>
            <a:ext cx="5075555" cy="14224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sz="1600" spc="100" dirty="0">
                <a:latin typeface="+mn-ea"/>
                <a:ea typeface="+mn-ea"/>
                <a:sym typeface="+mn-ea"/>
              </a:rPr>
              <a:t>在 activate 函数中</a:t>
            </a:r>
            <a:r>
              <a:rPr lang="zh-CN" sz="1600" spc="100" dirty="0">
                <a:latin typeface="+mn-ea"/>
                <a:ea typeface="+mn-ea"/>
                <a:sym typeface="+mn-ea"/>
              </a:rPr>
              <a:t>注册</a:t>
            </a:r>
            <a:r>
              <a:rPr sz="1600" spc="100" dirty="0">
                <a:latin typeface="+mn-ea"/>
                <a:ea typeface="+mn-ea"/>
                <a:sym typeface="+mn-ea"/>
              </a:rPr>
              <a:t>NewViewProvider，将其作为一个Webview视图添加到VS Code的侧边栏</a:t>
            </a:r>
            <a:r>
              <a:rPr lang="zh-CN" sz="1600" spc="100" dirty="0">
                <a:latin typeface="+mn-ea"/>
                <a:ea typeface="+mn-ea"/>
                <a:sym typeface="+mn-ea"/>
              </a:rPr>
              <a:t>。</a:t>
            </a:r>
            <a:endParaRPr lang="zh-CN" sz="1600" spc="100" dirty="0">
              <a:latin typeface="+mn-ea"/>
              <a:ea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9455" y="1607185"/>
            <a:ext cx="2272665" cy="21164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9440" y="1607185"/>
            <a:ext cx="1533525" cy="211518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41705" y="2035175"/>
            <a:ext cx="2874645" cy="29864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just"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左侧为包含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h1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label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在内的样式设置，此处仅截取部分</a:t>
            </a: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just"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右侧为具体内容配置，包含标题、副标题、输入栏以及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上传文件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“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上传文件夹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”“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生成项目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”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just"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“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提问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”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四个按钮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just"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en-US" altLang="zh-CN" dirty="0"/>
              <a:t>HTML</a:t>
            </a:r>
            <a:r>
              <a:rPr dirty="0"/>
              <a:t>样式与</a:t>
            </a:r>
            <a:r>
              <a:rPr lang="zh-CN" altLang="en-US" dirty="0"/>
              <a:t>页面结构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44260" y="1553845"/>
            <a:ext cx="5231765" cy="395033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655" y="1553845"/>
            <a:ext cx="2082800" cy="395033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16940" y="1224915"/>
            <a:ext cx="4740910" cy="46856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just"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点击生成项目按钮时，会收集用户选择的语言和输入的需求，并通过vscode.postMessage()向后端发送请求生成项目代码。</a:t>
            </a:r>
            <a:endParaRPr lang="en-US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just"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点击提问按钮时，如果用户在文本框中输入了问题，页面会将问题通过vscode.postMessage()发送到后端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；</a:t>
            </a:r>
            <a:r>
              <a:rPr 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如果问题为空，会弹出提示。</a:t>
            </a:r>
            <a:endParaRPr lang="en-US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just"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点击上传文件按钮会触发文件选择框，选择文件后将文件路径发送给后端。</a:t>
            </a:r>
            <a:endParaRPr lang="en-US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just"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点击上传文件夹按钮会触发文件夹选择框，选择文件夹后获取文件夹的名称并将其发送给后端。</a:t>
            </a:r>
            <a:endParaRPr lang="en-US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4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en-US" altLang="zh-CN" dirty="0"/>
              <a:t>HTML</a:t>
            </a:r>
            <a:r>
              <a:rPr dirty="0"/>
              <a:t>按钮和交互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5805" y="1137285"/>
            <a:ext cx="5391785" cy="16421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805" y="2818765"/>
            <a:ext cx="5391150" cy="1527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535" y="4385310"/>
            <a:ext cx="5371465" cy="161988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p>
            <a:r>
              <a:t>文件及文件夹上传的</a:t>
            </a:r>
            <a:r>
              <a:t>详细处理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0" y="892175"/>
            <a:ext cx="5428615" cy="520128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0" y="2008505"/>
            <a:ext cx="6096000" cy="29686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just"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上传文件时采用文件路径，并将文件路径作为参数的一部分通过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vscode.postMessage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上传给后端，上传文件夹是则提取文件夹的名称，获取文件夹的相对路径，通常选择第一个文件的路径，然后提取文件夹名称，通过指定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command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分别为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uploadFile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和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uploadFolder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来进行区分，并在前端重载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vscode.postMessage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方法来实现对后端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的请求</a:t>
            </a: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5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en-US" altLang="zh-CN" dirty="0"/>
              <a:t>handMessage</a:t>
            </a:r>
            <a:r>
              <a:rPr dirty="0"/>
              <a:t>方法实现</a:t>
            </a:r>
            <a:endParaRPr dirty="0"/>
          </a:p>
        </p:txBody>
      </p:sp>
      <p:sp>
        <p:nvSpPr>
          <p:cNvPr id="3" name="矩形 2"/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39788" y="1866432"/>
            <a:ext cx="3807349" cy="800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项目生成</a:t>
            </a:r>
            <a:endParaRPr lang="zh-CN" altLang="en-US" sz="40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92505" y="2797175"/>
            <a:ext cx="3955415" cy="32372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从 message 中解构 language 和 requirements，以此为请求体，发送POST请求到后端/generate接口。</a:t>
            </a: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若后端成功响应且包含文件信息，则调用 saveGeneratedFiles 将生成的文件保存在工作区中。如果请求失败，则向用户提示错误信息。</a:t>
            </a: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121924" y="2661234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6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9570" y="1220470"/>
            <a:ext cx="5800725" cy="471233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en-US" altLang="zh-CN" dirty="0"/>
              <a:t>handMessage</a:t>
            </a:r>
            <a:r>
              <a:rPr dirty="0"/>
              <a:t>方法实现</a:t>
            </a:r>
            <a:endParaRPr dirty="0"/>
          </a:p>
        </p:txBody>
      </p:sp>
      <p:sp>
        <p:nvSpPr>
          <p:cNvPr id="3" name="矩形 2"/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39788" y="1866432"/>
            <a:ext cx="3807349" cy="800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提问</a:t>
            </a:r>
            <a:endParaRPr lang="zh-CN" altLang="en-US" sz="40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92505" y="2797175"/>
            <a:ext cx="3955415" cy="32372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从 message 中解构 question，</a:t>
            </a: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发送POST请求到后端/ask接口，将问题作为请求体传递。</a:t>
            </a: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若后端成功响应，将答案通过webviewView.webview.</a:t>
            </a: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postMessage方法发送回Webview。</a:t>
            </a: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若后端响应失败，则向用户提示错误信息。</a:t>
            </a: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121924" y="2661234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6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7285" y="1321435"/>
            <a:ext cx="6379210" cy="441388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en-US" altLang="zh-CN" dirty="0"/>
              <a:t>handMessage</a:t>
            </a:r>
            <a:r>
              <a:rPr dirty="0"/>
              <a:t>方法实现</a:t>
            </a:r>
            <a:endParaRPr dirty="0"/>
          </a:p>
        </p:txBody>
      </p:sp>
      <p:sp>
        <p:nvSpPr>
          <p:cNvPr id="3" name="矩形 2"/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39788" y="1866432"/>
            <a:ext cx="3807349" cy="800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上传文件</a:t>
            </a:r>
            <a:endParaRPr lang="zh-CN" altLang="en-US" sz="40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92505" y="2797175"/>
            <a:ext cx="3955415" cy="32372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获取工作区路径，并将用户指定的filePath与工作区路径拼接成绝对路径，以其作为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file_path</a:t>
            </a: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向后端发送POST请求。</a:t>
            </a: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如果后端成功处理了路径，则在VS Code中弹出提示“文件上传成功，RAG链已初始化”。</a:t>
            </a: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如果失败，则显示上传失败的错误信息。</a:t>
            </a: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121924" y="2661234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7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5865" y="1219835"/>
            <a:ext cx="6170930" cy="468503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tags/tag1.xml><?xml version="1.0" encoding="utf-8"?>
<p:tagLst xmlns:p="http://schemas.openxmlformats.org/presentationml/2006/main">
  <p:tag name="PA" val="v5.1.2"/>
</p:tagLst>
</file>

<file path=ppt/tags/tag10.xml><?xml version="1.0" encoding="utf-8"?>
<p:tagLst xmlns:p="http://schemas.openxmlformats.org/presentationml/2006/main">
  <p:tag name="KSO_WM_DIAGRAM_VIRTUALLY_FRAME" val="{&quot;height&quot;:383.0437007874016,&quot;left&quot;:51.99944881889763,&quot;top&quot;:93.45629921259842,&quot;width&quot;:856.0007874015748}"/>
</p:tagLst>
</file>

<file path=ppt/tags/tag11.xml><?xml version="1.0" encoding="utf-8"?>
<p:tagLst xmlns:p="http://schemas.openxmlformats.org/presentationml/2006/main">
  <p:tag name="KSO_WM_DIAGRAM_VIRTUALLY_FRAME" val="{&quot;height&quot;:383.0437007874016,&quot;left&quot;:51.99944881889763,&quot;top&quot;:93.45629921259842,&quot;width&quot;:856.0007874015748}"/>
</p:tagLst>
</file>

<file path=ppt/tags/tag12.xml><?xml version="1.0" encoding="utf-8"?>
<p:tagLst xmlns:p="http://schemas.openxmlformats.org/presentationml/2006/main">
  <p:tag name="KSO_WM_DIAGRAM_VIRTUALLY_FRAME" val="{&quot;height&quot;:349.19984251968503,&quot;left&quot;:53,&quot;top&quot;:108.23692913385825,&quot;width&quot;:853.9993700787402}"/>
</p:tagLst>
</file>

<file path=ppt/tags/tag13.xml><?xml version="1.0" encoding="utf-8"?>
<p:tagLst xmlns:p="http://schemas.openxmlformats.org/presentationml/2006/main">
  <p:tag name="KSO_WM_DIAGRAM_VIRTUALLY_FRAME" val="{&quot;height&quot;:349.19984251968503,&quot;left&quot;:53,&quot;top&quot;:108.23692913385825,&quot;width&quot;:853.9993700787402}"/>
</p:tagLst>
</file>

<file path=ppt/tags/tag14.xml><?xml version="1.0" encoding="utf-8"?>
<p:tagLst xmlns:p="http://schemas.openxmlformats.org/presentationml/2006/main">
  <p:tag name="KSO_WM_DIAGRAM_VIRTUALLY_FRAME" val="{&quot;height&quot;:383.0437007874016,&quot;left&quot;:51.99944881889763,&quot;top&quot;:93.45629921259842,&quot;width&quot;:856.0007874015748}"/>
</p:tagLst>
</file>

<file path=ppt/tags/tag15.xml><?xml version="1.0" encoding="utf-8"?>
<p:tagLst xmlns:p="http://schemas.openxmlformats.org/presentationml/2006/main">
  <p:tag name="KSO_WM_DIAGRAM_VIRTUALLY_FRAME" val="{&quot;height&quot;:349.19984251968503,&quot;left&quot;:53,&quot;top&quot;:108.23692913385825,&quot;width&quot;:853.9993700787402}"/>
</p:tagLst>
</file>

<file path=ppt/tags/tag16.xml><?xml version="1.0" encoding="utf-8"?>
<p:tagLst xmlns:p="http://schemas.openxmlformats.org/presentationml/2006/main">
  <p:tag name="KSO_WM_DIAGRAM_VIRTUALLY_FRAME" val="{&quot;height&quot;:349.19984251968503,&quot;left&quot;:53,&quot;top&quot;:108.23692913385825,&quot;width&quot;:853.9993700787402}"/>
</p:tagLst>
</file>

<file path=ppt/tags/tag17.xml><?xml version="1.0" encoding="utf-8"?>
<p:tagLst xmlns:p="http://schemas.openxmlformats.org/presentationml/2006/main">
  <p:tag name="KSO_WM_DIAGRAM_VIRTUALLY_FRAME" val="{&quot;height&quot;:383.0437007874016,&quot;left&quot;:51.99944881889763,&quot;top&quot;:93.45629921259842,&quot;width&quot;:856.0007874015748}"/>
</p:tagLst>
</file>

<file path=ppt/tags/tag18.xml><?xml version="1.0" encoding="utf-8"?>
<p:tagLst xmlns:p="http://schemas.openxmlformats.org/presentationml/2006/main">
  <p:tag name="COMMONDATA" val="eyJoZGlkIjoiNWE4NDkyOWMwMGM1OTFmZThmYWQwZGMwNGI5MjUyMjIifQ=="/>
</p:tagLst>
</file>

<file path=ppt/tags/tag2.xml><?xml version="1.0" encoding="utf-8"?>
<p:tagLst xmlns:p="http://schemas.openxmlformats.org/presentationml/2006/main">
  <p:tag name="PA" val="v5.1.2"/>
</p:tagLst>
</file>

<file path=ppt/tags/tag3.xml><?xml version="1.0" encoding="utf-8"?>
<p:tagLst xmlns:p="http://schemas.openxmlformats.org/presentationml/2006/main">
  <p:tag name="PA" val="v5.1.2"/>
</p:tagLst>
</file>

<file path=ppt/tags/tag4.xml><?xml version="1.0" encoding="utf-8"?>
<p:tagLst xmlns:p="http://schemas.openxmlformats.org/presentationml/2006/main">
  <p:tag name="PA" val="v5.1.2"/>
</p:tagLst>
</file>

<file path=ppt/tags/tag5.xml><?xml version="1.0" encoding="utf-8"?>
<p:tagLst xmlns:p="http://schemas.openxmlformats.org/presentationml/2006/main">
  <p:tag name="PA" val="v5.1.2"/>
</p:tagLst>
</file>

<file path=ppt/tags/tag6.xml><?xml version="1.0" encoding="utf-8"?>
<p:tagLst xmlns:p="http://schemas.openxmlformats.org/presentationml/2006/main">
  <p:tag name="PA" val="v5.1.2"/>
</p:tagLst>
</file>

<file path=ppt/tags/tag7.xml><?xml version="1.0" encoding="utf-8"?>
<p:tagLst xmlns:p="http://schemas.openxmlformats.org/presentationml/2006/main">
  <p:tag name="PA" val="v5.1.2"/>
</p:tagLst>
</file>

<file path=ppt/tags/tag8.xml><?xml version="1.0" encoding="utf-8"?>
<p:tagLst xmlns:p="http://schemas.openxmlformats.org/presentationml/2006/main">
  <p:tag name="PA" val="v5.1.2"/>
</p:tagLst>
</file>

<file path=ppt/tags/tag9.xml><?xml version="1.0" encoding="utf-8"?>
<p:tagLst xmlns:p="http://schemas.openxmlformats.org/presentationml/2006/main">
  <p:tag name="PA" val="v5.1.2"/>
</p:tagLst>
</file>

<file path=ppt/theme/theme1.xml><?xml version="1.0" encoding="utf-8"?>
<a:theme xmlns:a="http://schemas.openxmlformats.org/drawingml/2006/main" name="封1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目1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目2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目3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目4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目5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目6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目7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目8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内页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封2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封3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封4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封5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封6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封7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封8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封9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1491</Words>
  <Application>WPS Presentation</Application>
  <PresentationFormat>宽屏</PresentationFormat>
  <Paragraphs>101</Paragraphs>
  <Slides>11</Slides>
  <Notes>39</Notes>
  <HiddenSlides>0</HiddenSlides>
  <MMClips>2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18</vt:i4>
      </vt:variant>
      <vt:variant>
        <vt:lpstr>幻灯片标题</vt:lpstr>
      </vt:variant>
      <vt:variant>
        <vt:i4>11</vt:i4>
      </vt:variant>
    </vt:vector>
  </HeadingPairs>
  <TitlesOfParts>
    <vt:vector size="43" baseType="lpstr">
      <vt:lpstr>Arial</vt:lpstr>
      <vt:lpstr>宋体</vt:lpstr>
      <vt:lpstr>Wingdings</vt:lpstr>
      <vt:lpstr>Century Gothic</vt:lpstr>
      <vt:lpstr>微软雅黑</vt:lpstr>
      <vt:lpstr>微软雅黑 Light</vt:lpstr>
      <vt:lpstr>Wingdings 3</vt:lpstr>
      <vt:lpstr>Symbol</vt:lpstr>
      <vt:lpstr>Arial</vt:lpstr>
      <vt:lpstr>Wingdings</vt:lpstr>
      <vt:lpstr>Arial Unicode MS</vt:lpstr>
      <vt:lpstr>var(--monospace)</vt:lpstr>
      <vt:lpstr>Segoe Print</vt:lpstr>
      <vt:lpstr>Open Sans</vt:lpstr>
      <vt:lpstr>封1​​</vt:lpstr>
      <vt:lpstr>封2​​</vt:lpstr>
      <vt:lpstr>封3​​</vt:lpstr>
      <vt:lpstr>封4​​</vt:lpstr>
      <vt:lpstr>封5​​</vt:lpstr>
      <vt:lpstr>封6​​</vt:lpstr>
      <vt:lpstr>封7​​</vt:lpstr>
      <vt:lpstr>封8​​</vt:lpstr>
      <vt:lpstr>封9​​</vt:lpstr>
      <vt:lpstr>目1​​</vt:lpstr>
      <vt:lpstr>目2​​</vt:lpstr>
      <vt:lpstr>目3​​</vt:lpstr>
      <vt:lpstr>目4​​</vt:lpstr>
      <vt:lpstr>目5​​</vt:lpstr>
      <vt:lpstr>目6​​</vt:lpstr>
      <vt:lpstr>目7​​</vt:lpstr>
      <vt:lpstr>目8​​</vt:lpstr>
      <vt:lpstr>内页​​</vt:lpstr>
      <vt:lpstr>PowerPoint 演示文稿</vt:lpstr>
      <vt:lpstr>新建侧边栏</vt:lpstr>
      <vt:lpstr>配置侧边栏</vt:lpstr>
      <vt:lpstr>HTML样式与页面结构</vt:lpstr>
      <vt:lpstr>HTML按钮和交互</vt:lpstr>
      <vt:lpstr>PowerPoint 演示文稿</vt:lpstr>
      <vt:lpstr>handMessage方法实现</vt:lpstr>
      <vt:lpstr>handMessage方法实现</vt:lpstr>
      <vt:lpstr>handMessage方法实现</vt:lpstr>
      <vt:lpstr>handMessage方法实现</vt:lpstr>
      <vt:lpstr>saveGeneratedFiles方法实现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韩宇</dc:creator>
  <cp:lastModifiedBy>qcliu</cp:lastModifiedBy>
  <cp:revision>703</cp:revision>
  <dcterms:created xsi:type="dcterms:W3CDTF">2016-11-28T11:30:00Z</dcterms:created>
  <dcterms:modified xsi:type="dcterms:W3CDTF">2024-11-14T02:37:45Z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2019-04-12T06:42:33.4777185Z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f2877715-b2cf-4189-b763-9fb10023ee09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92F0D34A00964A8DA51CBB913C89CE76_12</vt:lpwstr>
  </property>
  <property fmtid="{D5CDD505-2E9C-101B-9397-08002B2CF9AE}" pid="12" name="KSOProductBuildVer">
    <vt:lpwstr>1033-12.2.0.18607</vt:lpwstr>
  </property>
</Properties>
</file>